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0" r:id="rId5"/>
    <p:sldId id="261" r:id="rId6"/>
    <p:sldId id="259" r:id="rId7"/>
    <p:sldId id="271" r:id="rId8"/>
    <p:sldId id="273" r:id="rId9"/>
    <p:sldId id="269" r:id="rId10"/>
    <p:sldId id="270" r:id="rId11"/>
    <p:sldId id="275" r:id="rId12"/>
    <p:sldId id="274" r:id="rId13"/>
    <p:sldId id="276" r:id="rId14"/>
    <p:sldId id="278" r:id="rId15"/>
    <p:sldId id="277" r:id="rId16"/>
    <p:sldId id="279" r:id="rId17"/>
    <p:sldId id="280" r:id="rId18"/>
    <p:sldId id="262" r:id="rId19"/>
    <p:sldId id="263" r:id="rId20"/>
    <p:sldId id="264" r:id="rId21"/>
    <p:sldId id="266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AFAAB9"/>
    <a:srgbClr val="71758A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C2544A3-15A8-6276-0EF4-834C72E5CD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4">
            <a:extLst>
              <a:ext uri="{FF2B5EF4-FFF2-40B4-BE49-F238E27FC236}">
                <a16:creationId xmlns:a16="http://schemas.microsoft.com/office/drawing/2014/main" id="{2E4B68A4-8690-EBA2-0E25-8D52163C04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25/08/2024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Capstone</a:t>
            </a:r>
            <a:b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</a:br>
            <a:r>
              <a:rPr lang="en-US" sz="60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Project</a:t>
            </a:r>
            <a:endParaRPr lang="en-GB" sz="6000" b="1" dirty="0">
              <a:latin typeface="Neue Machina" panose="00000500000000000000" pitchFamily="50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FE0234-23EC-7806-340E-632A55BD40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01383" cy="9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37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Customer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9B5FD-BC5D-3368-35AC-C00500B48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39" y="1595321"/>
            <a:ext cx="5156859" cy="4699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346CDE-AD4D-2B9B-E71E-D271D0A95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95321"/>
            <a:ext cx="5941231" cy="1200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698CD-3122-DC55-E09E-4583C5E55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56014"/>
            <a:ext cx="5305534" cy="31016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260293" y="117983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399301" y="702171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399301" y="135757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Module 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4845424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Module Service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EE9A1-A4D5-2A89-E466-B5846CD0C14D}"/>
              </a:ext>
            </a:extLst>
          </p:cNvPr>
          <p:cNvSpPr txBox="1"/>
          <p:nvPr/>
        </p:nvSpPr>
        <p:spPr>
          <a:xfrm>
            <a:off x="8510123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B7112-1F8C-EB58-5DAC-DC348C92F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97"/>
          <a:stretch/>
        </p:blipFill>
        <p:spPr>
          <a:xfrm>
            <a:off x="152400" y="1726902"/>
            <a:ext cx="4327953" cy="4692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BDD5D-FDD4-E206-331E-CB1025D84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60" b="6449"/>
          <a:stretch/>
        </p:blipFill>
        <p:spPr>
          <a:xfrm>
            <a:off x="4615405" y="1595746"/>
            <a:ext cx="3759666" cy="4971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A7F665-C88D-ED39-72BD-EAE41D2CA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58" b="11003"/>
          <a:stretch/>
        </p:blipFill>
        <p:spPr>
          <a:xfrm>
            <a:off x="8453979" y="1595746"/>
            <a:ext cx="3585621" cy="35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2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CBB6-6B7B-A047-45BB-717A49BE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" y="1595321"/>
            <a:ext cx="5311993" cy="494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EAE15-2737-E8B3-5438-737580A9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89128"/>
            <a:ext cx="5792787" cy="1218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FF718-6498-F41D-1ED4-8FB0781CD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77498"/>
            <a:ext cx="4464424" cy="31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78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Cart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6" y="100671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Cart Module 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065818" y="1049955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Add To Cart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4442E-6F57-E931-0161-B0E19D419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617"/>
          <a:stretch/>
        </p:blipFill>
        <p:spPr>
          <a:xfrm>
            <a:off x="325918" y="1460322"/>
            <a:ext cx="5749637" cy="467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10BD-A592-ACB7-88F8-8940D13D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051" y="1460322"/>
            <a:ext cx="5254031" cy="53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6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78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Cart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Products From Cart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065818" y="1049955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Delete Cart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F8254-3E49-049B-429F-0646B800C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489" y="1482829"/>
            <a:ext cx="5085290" cy="5144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7CD5A-42A6-C977-EF21-AA09B60F3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06"/>
          <a:stretch/>
        </p:blipFill>
        <p:spPr>
          <a:xfrm>
            <a:off x="210970" y="1482835"/>
            <a:ext cx="6596229" cy="51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F95691A-9669-792A-06C4-2005F2028A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3100FC-054E-A053-A08F-35CDEFAC2A08}"/>
              </a:ext>
            </a:extLst>
          </p:cNvPr>
          <p:cNvCxnSpPr/>
          <p:nvPr/>
        </p:nvCxnSpPr>
        <p:spPr>
          <a:xfrm>
            <a:off x="3664978" y="671232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EB55BC-D97F-3E77-034A-A6BB86339437}"/>
              </a:ext>
            </a:extLst>
          </p:cNvPr>
          <p:cNvSpPr txBox="1"/>
          <p:nvPr/>
        </p:nvSpPr>
        <p:spPr>
          <a:xfrm>
            <a:off x="3944017" y="167588"/>
            <a:ext cx="5177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Product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8D1CA6-F5AC-AFBE-79BA-FA3A0F530985}"/>
              </a:ext>
            </a:extLst>
          </p:cNvPr>
          <p:cNvSpPr txBox="1"/>
          <p:nvPr/>
        </p:nvSpPr>
        <p:spPr>
          <a:xfrm>
            <a:off x="390041" y="1077348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372DA-250E-2E80-56BE-D0C45D81CD60}"/>
              </a:ext>
            </a:extLst>
          </p:cNvPr>
          <p:cNvSpPr txBox="1"/>
          <p:nvPr/>
        </p:nvSpPr>
        <p:spPr>
          <a:xfrm>
            <a:off x="5808406" y="1077348"/>
            <a:ext cx="2018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3BF147-B989-980F-6291-B5E269B3D788}"/>
              </a:ext>
            </a:extLst>
          </p:cNvPr>
          <p:cNvSpPr txBox="1"/>
          <p:nvPr/>
        </p:nvSpPr>
        <p:spPr>
          <a:xfrm>
            <a:off x="5808406" y="2891281"/>
            <a:ext cx="18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 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4CBB6-6B7B-A047-45BB-717A49BE5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0" y="1595321"/>
            <a:ext cx="5311993" cy="4949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EAE15-2737-E8B3-5438-737580A97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406" y="1589128"/>
            <a:ext cx="5792787" cy="1218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FF718-6498-F41D-1ED4-8FB0781CD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406" y="3377498"/>
            <a:ext cx="4464424" cy="31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23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96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Order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Order Products From Cart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379855" y="1006710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Cart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CD5A-42A6-C977-EF21-AA09B60F3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06"/>
          <a:stretch/>
        </p:blipFill>
        <p:spPr>
          <a:xfrm>
            <a:off x="210970" y="1482835"/>
            <a:ext cx="6596229" cy="5144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636E5B-4DE3-EB0F-3B19-31E85A872F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593" b="6071"/>
          <a:stretch/>
        </p:blipFill>
        <p:spPr>
          <a:xfrm>
            <a:off x="7291247" y="1482835"/>
            <a:ext cx="4171081" cy="51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3280584" y="51268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4297046" y="68822"/>
            <a:ext cx="496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Order Module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463955" y="1006710"/>
            <a:ext cx="535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Cancel Order Implementation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8379855" y="1006710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Order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7C19D-7649-8FA4-3076-B97F53149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5" y="1650862"/>
            <a:ext cx="5810103" cy="497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8F271-FA5C-5AD6-DD68-16AEDCD81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302" y="1376042"/>
            <a:ext cx="4151880" cy="545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5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4D6C4C-5C98-9073-79FB-D0A741C842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FD7FB-BF20-EC66-9F7B-A95E73215B53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F5327-F834-7C83-D21F-86BBBBB405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DA77FF-97D7-0118-85BE-4E1483DB6EDE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0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C74AF3-B960-23E5-3A1F-92B53A264E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0FD24-3DA2-C5E6-0DF3-C35FEC9F1972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7E1F97-8995-CCFD-FAAB-FE16935CBD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9ABCFC-AEA4-FCA7-62F5-F1204AFD904C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79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A6FF-6F44-C06C-54EB-E08AF6143311}"/>
              </a:ext>
            </a:extLst>
          </p:cNvPr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Personal BACKGROUND</a:t>
            </a:r>
            <a:endParaRPr lang="en-GB" sz="2400" b="1" dirty="0">
              <a:latin typeface="Neue Machina" panose="000005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4569-3E72-209E-3294-60EB4C694B43}"/>
              </a:ext>
            </a:extLst>
          </p:cNvPr>
          <p:cNvSpPr txBox="1"/>
          <p:nvPr/>
        </p:nvSpPr>
        <p:spPr>
          <a:xfrm>
            <a:off x="323850" y="940013"/>
            <a:ext cx="786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(Name, Past Experience, Qualification, Career Summary)</a:t>
            </a:r>
            <a:endParaRPr lang="en-GB" dirty="0">
              <a:latin typeface="Neue Machina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373574" y="1765524"/>
            <a:ext cx="4830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Name : Mohamed Ali Raihan M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373574" y="2606592"/>
            <a:ext cx="5397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Past Experience : Software Engineer In GOOGLE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373574" y="3447660"/>
            <a:ext cx="5112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Qualification :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</a:rPr>
              <a:t> </a:t>
            </a:r>
            <a:r>
              <a:rPr lang="en-IN" b="1" dirty="0" err="1">
                <a:latin typeface="Neue Machina" panose="00000500000000000000" pitchFamily="50" charset="0"/>
                <a:ea typeface="Calibri" panose="020F0502020204030204" pitchFamily="34" charset="0"/>
              </a:rPr>
              <a:t>B.Tech</a:t>
            </a:r>
            <a:r>
              <a:rPr lang="en-IN" b="1" dirty="0">
                <a:latin typeface="Neue Machina" panose="00000500000000000000" pitchFamily="50" charset="0"/>
                <a:ea typeface="Calibri" panose="020F0502020204030204" pitchFamily="34" charset="0"/>
              </a:rPr>
              <a:t> Information Technology</a:t>
            </a:r>
            <a:endParaRPr lang="en-GB" b="1" dirty="0">
              <a:latin typeface="Neue Machina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373574" y="4288728"/>
            <a:ext cx="2413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Career Summary :  </a:t>
            </a:r>
            <a:endParaRPr lang="en-GB" b="1" dirty="0">
              <a:latin typeface="Neue Machina" panose="00000500000000000000" pitchFamily="50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Content Placeholder 7" descr="A shadow of a person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DC448513-01ED-D953-1310-6C67CD53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54" r="21746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E060AA3-7941-8126-2364-D4ADA04CF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93E662-DEF3-AC26-DAC6-B46F4CFDCDCC}"/>
              </a:ext>
            </a:extLst>
          </p:cNvPr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7653B8-8986-53CB-65C9-A4869AC3732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481DD9-4D62-ABEF-BD32-7C982ADE22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3EB59-6FA2-5D11-4423-DFA70FA54665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Important areas of the Project with screenshots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6BF1FDF-BAEC-7533-B825-2E1600A1C9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510948-BB66-8A94-70DD-E61269877E46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5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B1590-8954-6EF1-A6C9-785B3FD805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8D6ED-DD80-8D48-2960-9D0F1FF02C71}"/>
              </a:ext>
            </a:extLst>
          </p:cNvPr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Conclusion</a:t>
            </a:r>
            <a:endParaRPr lang="en-GB" sz="24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8AA73DC-DF05-BBA1-E636-5FF6B7C59E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947997-3F77-2664-A078-8CEB6B267A95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Thank You</a:t>
            </a:r>
            <a:endParaRPr lang="en-GB" sz="11500" b="1" dirty="0">
              <a:solidFill>
                <a:schemeClr val="bg1"/>
              </a:solidFill>
              <a:latin typeface="Neue Machina" panose="00000500000000000000" pitchFamily="50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9ED73-5AFE-1A76-96F6-922011A62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0623" y="0"/>
            <a:ext cx="2401377" cy="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icture containing grate&#10;&#10;Description automatically generated">
            <a:extLst>
              <a:ext uri="{FF2B5EF4-FFF2-40B4-BE49-F238E27FC236}">
                <a16:creationId xmlns:a16="http://schemas.microsoft.com/office/drawing/2014/main" id="{37D42EBD-34CB-B25E-42E2-257C43629C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0" r="16904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FC0F81-B480-D9C4-934C-7D63DE92E0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Neue Machina" panose="00000500000000000000" pitchFamily="50" charset="0"/>
                <a:ea typeface="Calibri" panose="020F0502020204030204" pitchFamily="34" charset="0"/>
              </a:rPr>
              <a:t>Key Takeaways/Learnings from the Program (HTD)</a:t>
            </a:r>
            <a:endParaRPr lang="en-GB" sz="1800" b="1" dirty="0">
              <a:latin typeface="Neue Machina" panose="00000500000000000000" pitchFamily="50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F4FCA6-FB82-1914-FF20-DF179A378A6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BFDD9C1-E47E-1C3F-4CE8-5DE9D7811E69}"/>
              </a:ext>
            </a:extLst>
          </p:cNvPr>
          <p:cNvSpPr txBox="1"/>
          <p:nvPr/>
        </p:nvSpPr>
        <p:spPr>
          <a:xfrm>
            <a:off x="323850" y="1717932"/>
            <a:ext cx="42149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Basics of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Oriented Programming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JDBC Connectivity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Java Code with Junit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SDLC Life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and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Jira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postman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Hibernate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Entity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Springboot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 Microservices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1421C8-8710-4BD4-4F97-DBEBDC45F2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Java is a high-level, class-based, object-oriented programming language that is widely used for building a variety of applications. 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Key Features of Java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Platform Independence: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Java’s allows the same code to run on any platform that supports Java, without needing to be recompiled.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Object-Oriented Programming (OOP):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is built on the principles of OOP, which include concepts like inheritance, encapsulation, polymorphism, and abstraction.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Automatic Memory Management: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uses automatic garbage collection to manage memory, freeing developers from the burden of manual memory allocation and deallocation.</a:t>
            </a:r>
          </a:p>
          <a:p>
            <a:pPr lvl="2"/>
            <a:endParaRPr lang="en-US" dirty="0"/>
          </a:p>
          <a:p>
            <a:pPr lvl="1"/>
            <a:r>
              <a:rPr lang="en-US" b="1" dirty="0"/>
              <a:t>Advantages of Using Java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Versatility: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is used in various domains, including web development, mobile applications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Scalability: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Java applications can scale easily, making it suitable for both small and large applications.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70B435F-8BC0-8A7B-6294-85CE9B84AF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2FF82F-5501-977F-6AAC-5D63218C99A4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F63DCA-65B2-3D77-1512-F2CBF97A8452}"/>
              </a:ext>
            </a:extLst>
          </p:cNvPr>
          <p:cNvSpPr txBox="1"/>
          <p:nvPr/>
        </p:nvSpPr>
        <p:spPr>
          <a:xfrm>
            <a:off x="5826360" y="578135"/>
            <a:ext cx="803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JAVA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58CAEF-7789-12A7-03CB-61B59902F5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SPRING BOOT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E07ED2-FAB3-CE97-B1F9-0F4CCC4E95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1B970E-992F-42D0-4FC1-CB5C276E94F2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7A10889-BC72-0EC3-214C-476DBEEA0A41}"/>
              </a:ext>
            </a:extLst>
          </p:cNvPr>
          <p:cNvSpPr txBox="1"/>
          <p:nvPr/>
        </p:nvSpPr>
        <p:spPr>
          <a:xfrm>
            <a:off x="219918" y="1713052"/>
            <a:ext cx="116441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Java Spring Boot is an extension of the Spring framework that simplifies the development of standalone, production-grade Spring-based applications. It is designed to get applications up and running quickly with minimal configuration.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Key Features of Spring Boot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   Auto-Configuration: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Automatically configures the application based on the dependencies you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Microservices Support: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Ideal for developing microservices due to its lightweight nature and ease of integration with other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Convention Over Configuration: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Follows sensible defaults to reduce the need for complex configurations.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Advantages of Using Spring Boot: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Rapid Development: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Speeds up the development process by reducing the amount of boilerplate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Flexible and Extensible: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Easily customizable to fit different project needs.</a:t>
            </a:r>
          </a:p>
        </p:txBody>
      </p:sp>
    </p:spTree>
    <p:extLst>
      <p:ext uri="{BB962C8B-B14F-4D97-AF65-F5344CB8AC3E}">
        <p14:creationId xmlns:p14="http://schemas.microsoft.com/office/powerpoint/2010/main" val="379033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D6F3AD-AD5E-4255-5465-FDDE68344C58}"/>
              </a:ext>
            </a:extLst>
          </p:cNvPr>
          <p:cNvSpPr txBox="1"/>
          <p:nvPr/>
        </p:nvSpPr>
        <p:spPr>
          <a:xfrm>
            <a:off x="238067" y="1587520"/>
            <a:ext cx="7781746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develop a backend application for online shopping with the following modules</a:t>
            </a:r>
          </a:p>
          <a:p>
            <a:r>
              <a:rPr lang="en-US" dirty="0"/>
              <a:t>and functionalities: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new products in the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retrieve product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existing product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 products from the inventory.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 product quantity when an order is successfully placed.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Customer: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new customer.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 and view customer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Update customer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Delete customer profiles.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customers to add products to their cart.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 customers to place orders.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the contents of the customer’s cart.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the customer’s order history.</a:t>
            </a:r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Capstone Project</a:t>
            </a:r>
            <a:endParaRPr lang="en-GB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pic>
        <p:nvPicPr>
          <p:cNvPr id="5" name="Content Placeholder 10" descr="A picture containing outdoor, jumping, air&#10;&#10;Description automatically generated">
            <a:extLst>
              <a:ext uri="{FF2B5EF4-FFF2-40B4-BE49-F238E27FC236}">
                <a16:creationId xmlns:a16="http://schemas.microsoft.com/office/drawing/2014/main" id="{14B84D51-9BF9-004F-8C43-384ACE5D6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" r="17942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3850" y="135255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303C49-4181-114A-36A4-B50A93A167BD}"/>
              </a:ext>
            </a:extLst>
          </p:cNvPr>
          <p:cNvSpPr txBox="1"/>
          <p:nvPr/>
        </p:nvSpPr>
        <p:spPr>
          <a:xfrm>
            <a:off x="1898248" y="2453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7B964A71-05AC-CCBF-8B2D-D2CF857B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126287"/>
            <a:ext cx="724420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Hold products that the customer has added.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the total number of items and cost in the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customers to remove items from the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the cart when products are added or removed.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customers to place orders for the products in their cart.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order details, including order status.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customers to cancel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order status updates (e.g., processing, shipped, delivered).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2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4304180" y="105466"/>
            <a:ext cx="56731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Neue Machina" panose="00000500000000000000" pitchFamily="50" charset="0"/>
                <a:ea typeface="Calibri" panose="020F0502020204030204" pitchFamily="34" charset="0"/>
                <a:cs typeface="Segoe UI" panose="020B0502040204020203" pitchFamily="34" charset="0"/>
              </a:rPr>
              <a:t>Class Diagram of Online Shopping</a:t>
            </a:r>
            <a:endParaRPr lang="en-GB" sz="2000" b="1" dirty="0">
              <a:latin typeface="Neue Machina" panose="00000500000000000000" pitchFamily="50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BCFCB1-DC7D-6574-5BB6-98A1F9330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91974B-0397-ACC8-37B6-992E943C7B33}"/>
              </a:ext>
            </a:extLst>
          </p:cNvPr>
          <p:cNvCxnSpPr/>
          <p:nvPr/>
        </p:nvCxnSpPr>
        <p:spPr>
          <a:xfrm>
            <a:off x="3282203" y="626409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D303C49-4181-114A-36A4-B50A93A167BD}"/>
              </a:ext>
            </a:extLst>
          </p:cNvPr>
          <p:cNvSpPr txBox="1"/>
          <p:nvPr/>
        </p:nvSpPr>
        <p:spPr>
          <a:xfrm>
            <a:off x="1898248" y="24538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6E048-169C-092C-DBF2-CB8D6D9E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547" y="902226"/>
            <a:ext cx="8875477" cy="577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9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1DE55D0-5426-03C8-6785-3FDD8DF70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7" y="0"/>
            <a:ext cx="2401377" cy="9022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ADE854-0644-F543-CEE1-77FCBDE8E201}"/>
              </a:ext>
            </a:extLst>
          </p:cNvPr>
          <p:cNvCxnSpPr/>
          <p:nvPr/>
        </p:nvCxnSpPr>
        <p:spPr>
          <a:xfrm>
            <a:off x="260293" y="1179830"/>
            <a:ext cx="630555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7CE8CF-B629-D42D-BB5A-1266C7952E96}"/>
              </a:ext>
            </a:extLst>
          </p:cNvPr>
          <p:cNvSpPr txBox="1"/>
          <p:nvPr/>
        </p:nvSpPr>
        <p:spPr>
          <a:xfrm>
            <a:off x="399301" y="702171"/>
            <a:ext cx="5370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Online Shopping Application – Customer Module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08598-1544-BAD5-28E4-940888E46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93" y="1804452"/>
            <a:ext cx="4104742" cy="4395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D98DD2-A027-F7CE-4F48-B84CB6CC2CFA}"/>
              </a:ext>
            </a:extLst>
          </p:cNvPr>
          <p:cNvSpPr txBox="1"/>
          <p:nvPr/>
        </p:nvSpPr>
        <p:spPr>
          <a:xfrm>
            <a:off x="399301" y="1357570"/>
            <a:ext cx="333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 Module Endpoints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CF7C60-1626-3DBD-5839-C20CE4391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972" y="1726902"/>
            <a:ext cx="3653311" cy="50902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D608AA-798D-6878-FC00-9A1CBF4F65A1}"/>
              </a:ext>
            </a:extLst>
          </p:cNvPr>
          <p:cNvSpPr txBox="1"/>
          <p:nvPr/>
        </p:nvSpPr>
        <p:spPr>
          <a:xfrm>
            <a:off x="4845424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Customer Module Service Class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AC2EFE-2F4B-9B83-26BB-391DB75ADB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38"/>
          <a:stretch/>
        </p:blipFill>
        <p:spPr>
          <a:xfrm>
            <a:off x="8510123" y="1726902"/>
            <a:ext cx="3529477" cy="32985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4EE9A1-A4D5-2A89-E466-B5846CD0C14D}"/>
              </a:ext>
            </a:extLst>
          </p:cNvPr>
          <p:cNvSpPr txBox="1"/>
          <p:nvPr/>
        </p:nvSpPr>
        <p:spPr>
          <a:xfrm>
            <a:off x="8510123" y="1226414"/>
            <a:ext cx="6499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Customer Output</a:t>
            </a:r>
          </a:p>
        </p:txBody>
      </p:sp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696</Words>
  <Application>Microsoft Office PowerPoint</Application>
  <PresentationFormat>Widescreen</PresentationFormat>
  <Paragraphs>147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Neue Machina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Raihan Mohamed</cp:lastModifiedBy>
  <cp:revision>38</cp:revision>
  <dcterms:created xsi:type="dcterms:W3CDTF">2023-02-09T10:19:33Z</dcterms:created>
  <dcterms:modified xsi:type="dcterms:W3CDTF">2024-08-25T19:45:53Z</dcterms:modified>
</cp:coreProperties>
</file>